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hy7YjdOHmGvOKRrWCBWLufLRNe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255300a7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255300a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f4c9ad58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f4c9ad5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1f4c9ad58_4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1f4c9ad5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f4c9ad58_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f4c9ad58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1ee2d1a6b_2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1ee2d1a6b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1ee2d1a6b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1ee2d1a6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1ee2d1a6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1ee2d1a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1ee2d1a6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1ee2d1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255300a7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255300a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f4caf9f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f4caf9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ee2d1a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Tony B</a:t>
            </a:r>
            <a:endParaRPr/>
          </a:p>
        </p:txBody>
      </p:sp>
      <p:sp>
        <p:nvSpPr>
          <p:cNvPr id="132" name="Google Shape;132;g71ee2d1a6b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1f4c9ad5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1f4c9ad5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1f4c9ad58_5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1f4c9ad58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1f4c9ad58_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1f4c9ad58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1f4c9ad58_5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1f4c9ad58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1f4c9ad58_5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1f4c9ad58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1f4c9ad58_5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1f4c9ad58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Customer Segmentation 1st, Targeting 2nd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Shivani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CRM - Customer resource management software, data warehouse and reporting tool from Service Assistant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Management tool, transactions manually loaded on a daily basis. Invoices scanned in daily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Table exported is customer report by service provided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Exported in XLSX format and will be stored in MYSQL database</a:t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Robbie</a:t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255300a71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255300a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1f4caf9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Customer Segmentation 1st, Targeting 2nd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Shivani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71f4caf9f4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27" name="Google Shape;27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0" name="Google Shape;30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1" name="Google Shape;31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2" name="Google Shape;32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800" u="none" cap="none" strike="noStrik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3" name="Google Shape;13;p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4" name="Google Shape;14;p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617517" y="2404534"/>
            <a:ext cx="9310254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>
                <a:solidFill>
                  <a:srgbClr val="3F7818"/>
                </a:solidFill>
              </a:rPr>
              <a:t>DSBA 6100</a:t>
            </a:r>
            <a:br>
              <a:rPr lang="en-US"/>
            </a:br>
            <a:r>
              <a:rPr lang="en-US"/>
              <a:t>Project Proposal – Group 5</a:t>
            </a:r>
            <a:br>
              <a:rPr lang="en-US"/>
            </a:br>
            <a:r>
              <a:rPr lang="en-US" sz="1900"/>
              <a:t>Feb 3</a:t>
            </a:r>
            <a:r>
              <a:rPr baseline="30000" lang="en-US" sz="1900"/>
              <a:t>rd </a:t>
            </a:r>
            <a:r>
              <a:rPr lang="en-US" sz="1900"/>
              <a:t>2020</a:t>
            </a:r>
            <a:endParaRPr sz="1900"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8473621" y="4177372"/>
            <a:ext cx="2908299" cy="1982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chemeClr val="dk1"/>
                </a:solidFill>
              </a:rPr>
              <a:t>Tony Bejos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chemeClr val="dk1"/>
                </a:solidFill>
              </a:rPr>
              <a:t>Matthew Flynn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chemeClr val="dk1"/>
                </a:solidFill>
              </a:rPr>
              <a:t>Shivani Gupta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chemeClr val="dk1"/>
                </a:solidFill>
              </a:rPr>
              <a:t>Robbie Reed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</a:pPr>
            <a:r>
              <a:rPr b="1" lang="en-US" sz="1600">
                <a:solidFill>
                  <a:schemeClr val="dk1"/>
                </a:solidFill>
              </a:rPr>
              <a:t>Tanya Mendes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55300a71_0_5"/>
          <p:cNvSpPr txBox="1"/>
          <p:nvPr>
            <p:ph type="title"/>
          </p:nvPr>
        </p:nvSpPr>
        <p:spPr>
          <a:xfrm>
            <a:off x="677325" y="609600"/>
            <a:ext cx="8596800" cy="6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Database Characteristics</a:t>
            </a:r>
            <a:endParaRPr/>
          </a:p>
        </p:txBody>
      </p:sp>
      <p:pic>
        <p:nvPicPr>
          <p:cNvPr id="246" name="Google Shape;246;g8255300a7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700" y="1399525"/>
            <a:ext cx="7629050" cy="52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1f4c9ad58_2_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Churn Analysis</a:t>
            </a:r>
            <a:endParaRPr/>
          </a:p>
        </p:txBody>
      </p:sp>
      <p:sp>
        <p:nvSpPr>
          <p:cNvPr id="252" name="Google Shape;252;g71f4c9ad58_2_5"/>
          <p:cNvSpPr txBox="1"/>
          <p:nvPr>
            <p:ph idx="1" type="body"/>
          </p:nvPr>
        </p:nvSpPr>
        <p:spPr>
          <a:xfrm>
            <a:off x="758975" y="1242125"/>
            <a:ext cx="4915200" cy="9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/>
              <a:t>The “Customers” Table:</a:t>
            </a:r>
            <a:endParaRPr b="1" sz="2400"/>
          </a:p>
        </p:txBody>
      </p:sp>
      <p:pic>
        <p:nvPicPr>
          <p:cNvPr id="253" name="Google Shape;253;g71f4c9ad58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25" y="1930500"/>
            <a:ext cx="7670649" cy="4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1f4c9ad58_4_1"/>
          <p:cNvSpPr txBox="1"/>
          <p:nvPr>
            <p:ph type="title"/>
          </p:nvPr>
        </p:nvSpPr>
        <p:spPr>
          <a:xfrm>
            <a:off x="677325" y="609600"/>
            <a:ext cx="8596800" cy="71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Churn Analysis, Cont’d</a:t>
            </a:r>
            <a:endParaRPr/>
          </a:p>
        </p:txBody>
      </p:sp>
      <p:sp>
        <p:nvSpPr>
          <p:cNvPr id="259" name="Google Shape;259;g71f4c9ad58_4_1"/>
          <p:cNvSpPr txBox="1"/>
          <p:nvPr>
            <p:ph idx="1" type="body"/>
          </p:nvPr>
        </p:nvSpPr>
        <p:spPr>
          <a:xfrm>
            <a:off x="677325" y="1030900"/>
            <a:ext cx="9210600" cy="63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The “Customers” Table; Segmented into Active and Cancelled:</a:t>
            </a:r>
            <a:endParaRPr sz="2400"/>
          </a:p>
        </p:txBody>
      </p:sp>
      <p:pic>
        <p:nvPicPr>
          <p:cNvPr id="260" name="Google Shape;260;g71f4c9ad58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175" y="1647350"/>
            <a:ext cx="72009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71f4c9ad58_4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2175" y="4121750"/>
            <a:ext cx="75438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71f4c9ad58_4_1"/>
          <p:cNvSpPr txBox="1"/>
          <p:nvPr/>
        </p:nvSpPr>
        <p:spPr>
          <a:xfrm>
            <a:off x="798400" y="2637750"/>
            <a:ext cx="5733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A: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3" name="Google Shape;263;g71f4c9ad58_4_1"/>
          <p:cNvSpPr txBox="1"/>
          <p:nvPr/>
        </p:nvSpPr>
        <p:spPr>
          <a:xfrm>
            <a:off x="798400" y="5005263"/>
            <a:ext cx="5733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C: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1f4c9ad58_4_13"/>
          <p:cNvSpPr txBox="1"/>
          <p:nvPr>
            <p:ph type="title"/>
          </p:nvPr>
        </p:nvSpPr>
        <p:spPr>
          <a:xfrm>
            <a:off x="677325" y="609600"/>
            <a:ext cx="8596800" cy="71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Churn Analysis; Cont’d</a:t>
            </a:r>
            <a:endParaRPr/>
          </a:p>
        </p:txBody>
      </p:sp>
      <p:sp>
        <p:nvSpPr>
          <p:cNvPr id="269" name="Google Shape;269;g71f4c9ad58_4_13"/>
          <p:cNvSpPr txBox="1"/>
          <p:nvPr>
            <p:ph idx="1" type="body"/>
          </p:nvPr>
        </p:nvSpPr>
        <p:spPr>
          <a:xfrm>
            <a:off x="758975" y="1122466"/>
            <a:ext cx="8596800" cy="71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Pivot Tables for Active and Cancelled Customers:</a:t>
            </a:r>
            <a:endParaRPr sz="2400"/>
          </a:p>
        </p:txBody>
      </p:sp>
      <p:pic>
        <p:nvPicPr>
          <p:cNvPr id="270" name="Google Shape;270;g71f4c9ad58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275" y="1921116"/>
            <a:ext cx="689610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71f4c9ad58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263" y="2942891"/>
            <a:ext cx="8201025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71f4c9ad58_4_13"/>
          <p:cNvSpPr txBox="1"/>
          <p:nvPr/>
        </p:nvSpPr>
        <p:spPr>
          <a:xfrm>
            <a:off x="875225" y="1880125"/>
            <a:ext cx="632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A: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g71f4c9ad58_4_13"/>
          <p:cNvSpPr txBox="1"/>
          <p:nvPr/>
        </p:nvSpPr>
        <p:spPr>
          <a:xfrm>
            <a:off x="875225" y="2861250"/>
            <a:ext cx="632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C: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71ee2d1a6b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71ee2d1a6b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1ee2d1a6b_0_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Descriptive Sales Analytics</a:t>
            </a:r>
            <a:endParaRPr/>
          </a:p>
        </p:txBody>
      </p:sp>
      <p:pic>
        <p:nvPicPr>
          <p:cNvPr id="289" name="Google Shape;289;g71ee2d1a6b_0_6"/>
          <p:cNvPicPr preferRelativeResize="0"/>
          <p:nvPr/>
        </p:nvPicPr>
        <p:blipFill rotWithShape="1">
          <a:blip r:embed="rId3">
            <a:alphaModFix/>
          </a:blip>
          <a:srcRect b="11428" l="1632" r="40876" t="28923"/>
          <a:stretch/>
        </p:blipFill>
        <p:spPr>
          <a:xfrm>
            <a:off x="2864975" y="1629450"/>
            <a:ext cx="8093475" cy="47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71ee2d1a6b_0_6"/>
          <p:cNvSpPr txBox="1"/>
          <p:nvPr/>
        </p:nvSpPr>
        <p:spPr>
          <a:xfrm>
            <a:off x="644625" y="1987575"/>
            <a:ext cx="19338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   </a:t>
            </a: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=Total sales for the quarter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      = Growth from previous quarter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      =Growth from same quarter 1 year prior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g71ee2d1a6b_0_6"/>
          <p:cNvSpPr/>
          <p:nvPr/>
        </p:nvSpPr>
        <p:spPr>
          <a:xfrm>
            <a:off x="769950" y="2122975"/>
            <a:ext cx="304500" cy="214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2" name="Google Shape;292;g71ee2d1a6b_0_6"/>
          <p:cNvSpPr/>
          <p:nvPr/>
        </p:nvSpPr>
        <p:spPr>
          <a:xfrm>
            <a:off x="841575" y="2946650"/>
            <a:ext cx="358200" cy="232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1ee2d1a6b_0_6"/>
          <p:cNvSpPr/>
          <p:nvPr/>
        </p:nvSpPr>
        <p:spPr>
          <a:xfrm>
            <a:off x="868425" y="4343325"/>
            <a:ext cx="304500" cy="214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1ee2d1a6b_0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performers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71ee2d1a6b_0_0"/>
          <p:cNvSpPr txBox="1"/>
          <p:nvPr>
            <p:ph idx="1" type="body"/>
          </p:nvPr>
        </p:nvSpPr>
        <p:spPr>
          <a:xfrm>
            <a:off x="748950" y="1930500"/>
            <a:ext cx="9690300" cy="315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800"/>
              <a:t>   </a:t>
            </a:r>
            <a:r>
              <a:rPr b="1" lang="en-US" sz="4800" u="sng"/>
              <a:t>Q1</a:t>
            </a:r>
            <a:r>
              <a:rPr b="1" lang="en-US" sz="4800"/>
              <a:t>        </a:t>
            </a:r>
            <a:r>
              <a:rPr b="1" lang="en-US" sz="4800" u="sng"/>
              <a:t>Q2</a:t>
            </a:r>
            <a:r>
              <a:rPr b="1" lang="en-US" sz="4800"/>
              <a:t>        </a:t>
            </a:r>
            <a:r>
              <a:rPr b="1" lang="en-US" sz="4800" u="sng"/>
              <a:t>Q3</a:t>
            </a:r>
            <a:r>
              <a:rPr b="1" lang="en-US" sz="4800"/>
              <a:t>        </a:t>
            </a:r>
            <a:r>
              <a:rPr b="1" lang="en-US" sz="4800" u="sng"/>
              <a:t>Q4</a:t>
            </a:r>
            <a:endParaRPr b="1" sz="4800" u="sng"/>
          </a:p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600"/>
              <a:buAutoNum type="arabicParenR"/>
            </a:pPr>
            <a:r>
              <a:rPr b="1" lang="en-US" sz="3600"/>
              <a:t> RL1          RL1           RL1          RL1</a:t>
            </a:r>
            <a:endParaRPr b="1"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arenR"/>
            </a:pPr>
            <a:r>
              <a:rPr b="1" lang="en-US" sz="3600"/>
              <a:t> TS2          DC1           CAS          CAS</a:t>
            </a:r>
            <a:endParaRPr b="1"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arenR"/>
            </a:pPr>
            <a:r>
              <a:rPr b="1" lang="en-US" sz="3600"/>
              <a:t> TS1          TS2           DC1          TS2</a:t>
            </a:r>
            <a:endParaRPr b="1"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arenR"/>
            </a:pPr>
            <a:r>
              <a:rPr b="1" lang="en-US" sz="3600"/>
              <a:t> MUL         MUL          TS2           TS1</a:t>
            </a:r>
            <a:endParaRPr b="1"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arenR"/>
            </a:pPr>
            <a:r>
              <a:rPr b="1" lang="en-US" sz="3600"/>
              <a:t> RL2          TS2           TS2           TS2</a:t>
            </a:r>
            <a:endParaRPr b="1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255300a71_0_12"/>
          <p:cNvSpPr txBox="1"/>
          <p:nvPr>
            <p:ph type="title"/>
          </p:nvPr>
        </p:nvSpPr>
        <p:spPr>
          <a:xfrm>
            <a:off x="677325" y="609600"/>
            <a:ext cx="8596800" cy="64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Predictive Sales Analytics</a:t>
            </a:r>
            <a:endParaRPr/>
          </a:p>
        </p:txBody>
      </p:sp>
      <p:sp>
        <p:nvSpPr>
          <p:cNvPr id="305" name="Google Shape;305;g8255300a71_0_12"/>
          <p:cNvSpPr txBox="1"/>
          <p:nvPr>
            <p:ph idx="1" type="body"/>
          </p:nvPr>
        </p:nvSpPr>
        <p:spPr>
          <a:xfrm>
            <a:off x="610550" y="1259404"/>
            <a:ext cx="8596800" cy="86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Using Linear Regression Model: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y-hat = 1581.30713 + 90.28768*job_ct + 50.75523*avg_lawn_size</a:t>
            </a:r>
            <a:endParaRPr/>
          </a:p>
        </p:txBody>
      </p:sp>
      <p:pic>
        <p:nvPicPr>
          <p:cNvPr id="306" name="Google Shape;306;g8255300a7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88" y="2270179"/>
            <a:ext cx="5467283" cy="4425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1f4caf9f4_0_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Predictive Analytics, cont.</a:t>
            </a:r>
            <a:endParaRPr/>
          </a:p>
        </p:txBody>
      </p:sp>
      <p:sp>
        <p:nvSpPr>
          <p:cNvPr id="312" name="Google Shape;312;g71f4caf9f4_0_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Next Steps:</a:t>
            </a:r>
            <a:endParaRPr/>
          </a:p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continue to test new ind. variables to strengthen r-squared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model job count and lawn size as dependent variables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model cancels and growth as dependent variables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use all descriptive and predictive analytics to create a recommendation for target market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1ee2d1a6b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g71ee2d1a6b_2_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6" name="Google Shape;136;g71ee2d1a6b_2_0"/>
          <p:cNvCxnSpPr/>
          <p:nvPr/>
        </p:nvCxnSpPr>
        <p:spPr>
          <a:xfrm>
            <a:off x="5111313" y="0"/>
            <a:ext cx="1219200" cy="6858000"/>
          </a:xfrm>
          <a:prstGeom prst="straightConnector1">
            <a:avLst/>
          </a:prstGeom>
          <a:noFill/>
          <a:ln cap="flat" cmpd="sng" w="9525">
            <a:solidFill>
              <a:srgbClr val="6C911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g71ee2d1a6b_2_0"/>
          <p:cNvCxnSpPr/>
          <p:nvPr/>
        </p:nvCxnSpPr>
        <p:spPr>
          <a:xfrm flipH="1">
            <a:off x="3290837" y="3681413"/>
            <a:ext cx="4763700" cy="317670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" name="Google Shape;138;g71ee2d1a6b_2_0"/>
          <p:cNvSpPr/>
          <p:nvPr/>
        </p:nvSpPr>
        <p:spPr>
          <a:xfrm>
            <a:off x="4482568" y="-8467"/>
            <a:ext cx="3007349" cy="6866467"/>
          </a:xfrm>
          <a:custGeom>
            <a:rect b="b" l="l" r="r" t="t"/>
            <a:pathLst>
              <a:path extrusionOk="0" h="6866467" w="3007349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29409"/>
            </a:schemeClr>
          </a:solidFill>
          <a:ln>
            <a:noFill/>
          </a:ln>
        </p:spPr>
      </p:sp>
      <p:sp>
        <p:nvSpPr>
          <p:cNvPr id="139" name="Google Shape;139;g71ee2d1a6b_2_0"/>
          <p:cNvSpPr/>
          <p:nvPr/>
        </p:nvSpPr>
        <p:spPr>
          <a:xfrm>
            <a:off x="4904534" y="-8467"/>
            <a:ext cx="2586178" cy="6866467"/>
          </a:xfrm>
          <a:custGeom>
            <a:rect b="b" l="l" r="r" t="t"/>
            <a:pathLst>
              <a:path extrusionOk="0" h="6866467" w="2573311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</p:sp>
      <p:sp>
        <p:nvSpPr>
          <p:cNvPr id="140" name="Google Shape;140;g71ee2d1a6b_2_0"/>
          <p:cNvSpPr/>
          <p:nvPr/>
        </p:nvSpPr>
        <p:spPr>
          <a:xfrm>
            <a:off x="4233425" y="3048000"/>
            <a:ext cx="3259800" cy="3810000"/>
          </a:xfrm>
          <a:prstGeom prst="triangle">
            <a:avLst>
              <a:gd fmla="val 100000" name="adj"/>
            </a:avLst>
          </a:prstGeom>
          <a:solidFill>
            <a:schemeClr val="accent2">
              <a:alpha val="713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71ee2d1a6b_2_0"/>
          <p:cNvSpPr/>
          <p:nvPr/>
        </p:nvSpPr>
        <p:spPr>
          <a:xfrm>
            <a:off x="4635592" y="-8467"/>
            <a:ext cx="2850868" cy="6866467"/>
          </a:xfrm>
          <a:custGeom>
            <a:rect b="b" l="l" r="r" t="t"/>
            <a:pathLst>
              <a:path extrusionOk="0" h="6866467" w="2858013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rgbClr val="3F7818">
              <a:alpha val="69410"/>
            </a:srgbClr>
          </a:solidFill>
          <a:ln>
            <a:noFill/>
          </a:ln>
        </p:spPr>
      </p:sp>
      <p:sp>
        <p:nvSpPr>
          <p:cNvPr id="142" name="Google Shape;142;g71ee2d1a6b_2_0"/>
          <p:cNvSpPr/>
          <p:nvPr/>
        </p:nvSpPr>
        <p:spPr>
          <a:xfrm>
            <a:off x="5672758" y="3589867"/>
            <a:ext cx="1817100" cy="3268200"/>
          </a:xfrm>
          <a:prstGeom prst="triangle">
            <a:avLst>
              <a:gd fmla="val 10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71ee2d1a6b_2_0"/>
          <p:cNvSpPr/>
          <p:nvPr/>
        </p:nvSpPr>
        <p:spPr>
          <a:xfrm>
            <a:off x="6197631" y="-8467"/>
            <a:ext cx="5994369" cy="6866467"/>
          </a:xfrm>
          <a:custGeom>
            <a:rect b="b" l="l" r="r" t="t"/>
            <a:pathLst>
              <a:path extrusionOk="0" h="6866467" w="5994369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rgbClr val="3F781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g71ee2d1a6b_2_0"/>
          <p:cNvSpPr txBox="1"/>
          <p:nvPr>
            <p:ph type="title"/>
          </p:nvPr>
        </p:nvSpPr>
        <p:spPr>
          <a:xfrm>
            <a:off x="6756119" y="659404"/>
            <a:ext cx="5364300" cy="22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</a:pPr>
            <a:r>
              <a:rPr b="1" lang="en-US" sz="4000">
                <a:solidFill>
                  <a:srgbClr val="FFFFFF"/>
                </a:solidFill>
              </a:rPr>
              <a:t>Emerald Green Inc</a:t>
            </a:r>
            <a:r>
              <a:rPr b="1" lang="en-US">
                <a:solidFill>
                  <a:srgbClr val="FFFFFF"/>
                </a:solidFill>
              </a:rPr>
              <a:t>.</a:t>
            </a:r>
            <a:endParaRPr/>
          </a:p>
        </p:txBody>
      </p:sp>
      <p:sp>
        <p:nvSpPr>
          <p:cNvPr id="145" name="Google Shape;145;g71ee2d1a6b_2_0"/>
          <p:cNvSpPr txBox="1"/>
          <p:nvPr>
            <p:ph idx="1" type="body"/>
          </p:nvPr>
        </p:nvSpPr>
        <p:spPr>
          <a:xfrm>
            <a:off x="7181725" y="2837329"/>
            <a:ext cx="45129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Professional lawn care and landscaping service located in Whitsett, North Carolina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Established in 1999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A wide-range of services: lawn care, landscaping, aeration, seeding, shrub care, tick control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>
                <a:solidFill>
                  <a:srgbClr val="FFFFFF"/>
                </a:solidFill>
              </a:rPr>
              <a:t>Loyal customer base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8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8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8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251458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6" name="Google Shape;146;g71ee2d1a6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563" y="2877063"/>
            <a:ext cx="32099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1f4c9ad58_5_0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</a:rPr>
              <a:t>Profitability by zip code: sales amount, no. of customers, avg lot size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18" name="Google Shape;318;g71f4c9ad58_5_0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71f4c9ad58_5_0"/>
          <p:cNvPicPr preferRelativeResize="0"/>
          <p:nvPr/>
        </p:nvPicPr>
        <p:blipFill rotWithShape="1">
          <a:blip r:embed="rId3">
            <a:alphaModFix/>
          </a:blip>
          <a:srcRect b="11187" l="24806" r="-2277" t="32226"/>
          <a:stretch/>
        </p:blipFill>
        <p:spPr>
          <a:xfrm>
            <a:off x="773700" y="2387925"/>
            <a:ext cx="8500428" cy="38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1f4c9ad58_5_7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Growth in products over time: Sales amount by product, no. of customers</a:t>
            </a:r>
            <a:endParaRPr/>
          </a:p>
        </p:txBody>
      </p:sp>
      <p:sp>
        <p:nvSpPr>
          <p:cNvPr id="325" name="Google Shape;325;g71f4c9ad58_5_7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71f4c9ad58_5_7"/>
          <p:cNvPicPr preferRelativeResize="0"/>
          <p:nvPr/>
        </p:nvPicPr>
        <p:blipFill rotWithShape="1">
          <a:blip r:embed="rId3">
            <a:alphaModFix/>
          </a:blip>
          <a:srcRect b="-53987" l="26663" r="2630" t="39071"/>
          <a:stretch/>
        </p:blipFill>
        <p:spPr>
          <a:xfrm>
            <a:off x="764775" y="2358025"/>
            <a:ext cx="85093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1f4c9ad58_5_15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Cancellation reasons and value loss over time: Cancellation reason, no. of customers, total bill amount</a:t>
            </a:r>
            <a:endParaRPr/>
          </a:p>
        </p:txBody>
      </p:sp>
      <p:sp>
        <p:nvSpPr>
          <p:cNvPr id="332" name="Google Shape;332;g71f4c9ad58_5_15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71f4c9ad58_5_15"/>
          <p:cNvPicPr preferRelativeResize="0"/>
          <p:nvPr/>
        </p:nvPicPr>
        <p:blipFill rotWithShape="1">
          <a:blip r:embed="rId3">
            <a:alphaModFix/>
          </a:blip>
          <a:srcRect b="10423" l="26095" r="0" t="34367"/>
          <a:stretch/>
        </p:blipFill>
        <p:spPr>
          <a:xfrm>
            <a:off x="677325" y="2207850"/>
            <a:ext cx="8596800" cy="39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1f4c9ad58_5_22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Referral source analysis by zip code: Referral source, no. of customers, zip code</a:t>
            </a:r>
            <a:endParaRPr/>
          </a:p>
        </p:txBody>
      </p:sp>
      <p:sp>
        <p:nvSpPr>
          <p:cNvPr id="339" name="Google Shape;339;g71f4c9ad58_5_22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g71f4c9ad58_5_22"/>
          <p:cNvPicPr preferRelativeResize="0"/>
          <p:nvPr/>
        </p:nvPicPr>
        <p:blipFill rotWithShape="1">
          <a:blip r:embed="rId3">
            <a:alphaModFix/>
          </a:blip>
          <a:srcRect b="13525" l="26095" r="0" t="34553"/>
          <a:stretch/>
        </p:blipFill>
        <p:spPr>
          <a:xfrm>
            <a:off x="677325" y="2219125"/>
            <a:ext cx="8596800" cy="376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1f4c9ad58_5_28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value over time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Customer code, sales amount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71f4c9ad58_5_28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g71f4c9ad58_5_28"/>
          <p:cNvPicPr preferRelativeResize="0"/>
          <p:nvPr/>
        </p:nvPicPr>
        <p:blipFill rotWithShape="1">
          <a:blip r:embed="rId3">
            <a:alphaModFix/>
          </a:blip>
          <a:srcRect b="11908" l="25980" r="0" t="35282"/>
          <a:stretch/>
        </p:blipFill>
        <p:spPr>
          <a:xfrm>
            <a:off x="677325" y="2160600"/>
            <a:ext cx="8596800" cy="362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1f4c9ad58_5_34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Analytics - Descriptive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retention metrics - Year of acquisition, cancellation year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71f4c9ad58_5_34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71f4c9ad58_5_34"/>
          <p:cNvPicPr preferRelativeResize="0"/>
          <p:nvPr/>
        </p:nvPicPr>
        <p:blipFill rotWithShape="1">
          <a:blip r:embed="rId3">
            <a:alphaModFix/>
          </a:blip>
          <a:srcRect b="11512" l="0" r="0" t="0"/>
          <a:stretch/>
        </p:blipFill>
        <p:spPr>
          <a:xfrm>
            <a:off x="677325" y="2160600"/>
            <a:ext cx="9365201" cy="394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"/>
          <p:cNvSpPr txBox="1"/>
          <p:nvPr>
            <p:ph idx="1" type="body"/>
          </p:nvPr>
        </p:nvSpPr>
        <p:spPr>
          <a:xfrm>
            <a:off x="944034" y="25796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716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 sz="4200">
                <a:solidFill>
                  <a:schemeClr val="accent1"/>
                </a:solidFill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What Are We Helping Emerald Green Inc. Achieve?</a:t>
            </a:r>
            <a:br>
              <a:rPr lang="en-US"/>
            </a:br>
            <a:endParaRPr/>
          </a:p>
        </p:txBody>
      </p:sp>
      <p:grpSp>
        <p:nvGrpSpPr>
          <p:cNvPr id="152" name="Google Shape;152;p3"/>
          <p:cNvGrpSpPr/>
          <p:nvPr/>
        </p:nvGrpSpPr>
        <p:grpSpPr>
          <a:xfrm>
            <a:off x="677222" y="1930400"/>
            <a:ext cx="9195219" cy="3758545"/>
            <a:chOff x="-249" y="1255"/>
            <a:chExt cx="9195219" cy="3758545"/>
          </a:xfrm>
        </p:grpSpPr>
        <p:sp>
          <p:nvSpPr>
            <p:cNvPr id="153" name="Google Shape;153;p3"/>
            <p:cNvSpPr/>
            <p:nvPr/>
          </p:nvSpPr>
          <p:spPr>
            <a:xfrm>
              <a:off x="-249" y="1560605"/>
              <a:ext cx="8596312" cy="949533"/>
            </a:xfrm>
            <a:prstGeom prst="roundRect">
              <a:avLst>
                <a:gd fmla="val 10000" name="adj"/>
              </a:avLst>
            </a:prstGeom>
            <a:solidFill>
              <a:srgbClr val="52A0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17953" y="1255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1216470" y="1627761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Customer Targeting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Most profitable customer/product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-249" y="14764"/>
              <a:ext cx="8596200" cy="949534"/>
            </a:xfrm>
            <a:prstGeom prst="roundRect">
              <a:avLst>
                <a:gd fmla="val 10000" name="adj"/>
              </a:avLst>
            </a:prstGeom>
            <a:solidFill>
              <a:srgbClr val="E4B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17953" y="670035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1216470" y="110212"/>
              <a:ext cx="7978500" cy="949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Customer Segmentation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  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 demographics, most used products, ideal customer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61844" y="2796757"/>
              <a:ext cx="294263" cy="2942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617953" y="2676376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1844" y="3465537"/>
              <a:ext cx="294263" cy="29426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arget Audience" id="162" name="Google Shape;16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405" y="19456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ter" id="163" name="Google Shape;16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414" y="353851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Dataset Characteristics </a:t>
            </a:r>
            <a:endParaRPr/>
          </a:p>
        </p:txBody>
      </p:sp>
      <p:grpSp>
        <p:nvGrpSpPr>
          <p:cNvPr id="169" name="Google Shape;169;p4"/>
          <p:cNvGrpSpPr/>
          <p:nvPr/>
        </p:nvGrpSpPr>
        <p:grpSpPr>
          <a:xfrm>
            <a:off x="776518" y="2349000"/>
            <a:ext cx="8145001" cy="2160000"/>
            <a:chOff x="225655" y="860718"/>
            <a:chExt cx="8145001" cy="2160000"/>
          </a:xfrm>
        </p:grpSpPr>
        <p:sp>
          <p:nvSpPr>
            <p:cNvPr id="170" name="Google Shape;170;p4"/>
            <p:cNvSpPr/>
            <p:nvPr/>
          </p:nvSpPr>
          <p:spPr>
            <a:xfrm>
              <a:off x="576655" y="860718"/>
              <a:ext cx="1098000" cy="1098000"/>
            </a:xfrm>
            <a:prstGeom prst="ellipse">
              <a:avLst/>
            </a:prstGeom>
            <a:solidFill>
              <a:srgbClr val="52A0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810655" y="1094718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225655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225655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CUSTOMER BASE: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1,100 active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691656" y="860718"/>
              <a:ext cx="1098000" cy="1098000"/>
            </a:xfrm>
            <a:prstGeom prst="ellipse">
              <a:avLst/>
            </a:prstGeom>
            <a:solidFill>
              <a:srgbClr val="E4B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2925656" y="1094718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340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2340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SOURCE: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CRM software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0" i="1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SERVICE ASSISTANT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806656" y="860718"/>
              <a:ext cx="1098000" cy="1098000"/>
            </a:xfrm>
            <a:prstGeom prst="ellipse">
              <a:avLst/>
            </a:prstGeom>
            <a:solidFill>
              <a:srgbClr val="E766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5040656" y="1094718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455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4455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HISTORY:</a:t>
              </a:r>
              <a:endParaRPr b="1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200,000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rows + of data since 20</a:t>
              </a: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09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921656" y="860718"/>
              <a:ext cx="1098000" cy="1098000"/>
            </a:xfrm>
            <a:prstGeom prst="ellipse">
              <a:avLst/>
            </a:prstGeom>
            <a:solidFill>
              <a:srgbClr val="C42D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155656" y="1094718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6570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 txBox="1"/>
            <p:nvPr/>
          </p:nvSpPr>
          <p:spPr>
            <a:xfrm>
              <a:off x="6570656" y="2300718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DATA GRAIN: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rebuchet MS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Services used by customer by </a:t>
              </a:r>
              <a:r>
                <a:rPr lang="en-US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estimate date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Data Analysis Strategy</a:t>
            </a:r>
            <a:br>
              <a:rPr lang="en-US"/>
            </a:br>
            <a:endParaRPr/>
          </a:p>
        </p:txBody>
      </p:sp>
      <p:grpSp>
        <p:nvGrpSpPr>
          <p:cNvPr id="191" name="Google Shape;191;p5"/>
          <p:cNvGrpSpPr/>
          <p:nvPr/>
        </p:nvGrpSpPr>
        <p:grpSpPr>
          <a:xfrm>
            <a:off x="677334" y="1549727"/>
            <a:ext cx="9336476" cy="3873173"/>
            <a:chOff x="-137" y="1255"/>
            <a:chExt cx="9336476" cy="3758545"/>
          </a:xfrm>
        </p:grpSpPr>
        <p:sp>
          <p:nvSpPr>
            <p:cNvPr id="192" name="Google Shape;192;p5"/>
            <p:cNvSpPr/>
            <p:nvPr/>
          </p:nvSpPr>
          <p:spPr>
            <a:xfrm>
              <a:off x="0" y="1255"/>
              <a:ext cx="8596312" cy="2150156"/>
            </a:xfrm>
            <a:prstGeom prst="roundRect">
              <a:avLst>
                <a:gd fmla="val 10000" name="adj"/>
              </a:avLst>
            </a:prstGeom>
            <a:solidFill>
              <a:srgbClr val="52A0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17953" y="1255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1327863" y="708340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1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Descriptive Analytics</a:t>
              </a:r>
              <a:endParaRPr/>
            </a:p>
            <a:p>
              <a:pPr indent="0" lvl="2" marL="4572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Product profitability</a:t>
              </a:r>
              <a:endParaRPr/>
            </a:p>
            <a:p>
              <a:pPr indent="0" lvl="3" marL="1371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-Product characteristics</a:t>
              </a:r>
              <a:endParaRPr/>
            </a:p>
            <a:p>
              <a:pPr indent="0" lvl="3" marL="1371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-Seasonality</a:t>
              </a:r>
              <a:endParaRPr/>
            </a:p>
            <a:p>
              <a:pPr indent="0" lvl="2" marL="4572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 demographics</a:t>
              </a:r>
              <a:endParaRPr/>
            </a:p>
            <a:p>
              <a:pPr indent="0" lvl="3" marL="1371600" marR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-Customer profitability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-137" y="2328745"/>
              <a:ext cx="8596200" cy="1136792"/>
            </a:xfrm>
            <a:prstGeom prst="roundRect">
              <a:avLst>
                <a:gd fmla="val 10000" name="adj"/>
              </a:avLst>
            </a:prstGeom>
            <a:solidFill>
              <a:srgbClr val="E4B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17953" y="670035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1357839" y="2338607"/>
              <a:ext cx="7978500" cy="9495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Predictive Analytics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      Forecast campaign-driven customer acquisition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617953" y="2676376"/>
              <a:ext cx="7978358" cy="535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61844" y="3465537"/>
              <a:ext cx="294263" cy="29426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ilter" id="200" name="Google Shape;20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479" y="554120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677334" y="5364347"/>
            <a:ext cx="8596200" cy="1171462"/>
          </a:xfrm>
          <a:prstGeom prst="roundRect">
            <a:avLst>
              <a:gd fmla="val 10000" name="adj"/>
            </a:avLst>
          </a:prstGeom>
          <a:solidFill>
            <a:srgbClr val="D2531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2027424" y="5489457"/>
            <a:ext cx="7978500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6600" lIns="56600" spcFirstLastPara="1" rIns="56600" wrap="square" tIns="56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None/>
            </a:pPr>
            <a:r>
              <a:rPr b="1" i="0" lang="en-US" sz="19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Prescriptive Analytics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Recommendations for customer targeting based on profitability analysis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pward trend" id="203" name="Google Shape;20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5479" y="41021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earch" id="204" name="Google Shape;20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579" y="20249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ght pointing backhand index" id="205" name="Google Shape;20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479" y="552884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/>
          <p:nvPr>
            <p:ph idx="1" type="body"/>
          </p:nvPr>
        </p:nvSpPr>
        <p:spPr>
          <a:xfrm>
            <a:off x="677202" y="16779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Meeting new customer acquisition target</a:t>
            </a:r>
            <a:endParaRPr/>
          </a:p>
          <a:p>
            <a:pPr indent="-28321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►"/>
            </a:pPr>
            <a:r>
              <a:rPr lang="en-US" sz="1400"/>
              <a:t>Increase in subscription of ‘most profitable product’</a:t>
            </a:r>
            <a:endParaRPr sz="1400"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Customer retention </a:t>
            </a:r>
            <a:endParaRPr/>
          </a:p>
          <a:p>
            <a:pPr indent="-28321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►"/>
            </a:pPr>
            <a:r>
              <a:rPr lang="en-US" sz="1400"/>
              <a:t>Minimize the churn of new clients acquired</a:t>
            </a:r>
            <a:endParaRPr sz="1400"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Key Performance Indicators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255300a71_0_17"/>
          <p:cNvSpPr txBox="1"/>
          <p:nvPr>
            <p:ph type="title"/>
          </p:nvPr>
        </p:nvSpPr>
        <p:spPr>
          <a:xfrm>
            <a:off x="862688" y="1360500"/>
            <a:ext cx="8596800" cy="70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Group 5 - Phase 2</a:t>
            </a:r>
            <a:endParaRPr sz="4800"/>
          </a:p>
        </p:txBody>
      </p:sp>
      <p:pic>
        <p:nvPicPr>
          <p:cNvPr id="217" name="Google Shape;217;g8255300a7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125" y="2881300"/>
            <a:ext cx="320992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f4caf9f4_0_6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What Are We Helping Emerald Green Inc. Achieve?</a:t>
            </a:r>
            <a:br>
              <a:rPr lang="en-US"/>
            </a:br>
            <a:endParaRPr/>
          </a:p>
        </p:txBody>
      </p:sp>
      <p:grpSp>
        <p:nvGrpSpPr>
          <p:cNvPr id="223" name="Google Shape;223;g71f4caf9f4_0_6"/>
          <p:cNvGrpSpPr/>
          <p:nvPr/>
        </p:nvGrpSpPr>
        <p:grpSpPr>
          <a:xfrm>
            <a:off x="677222" y="1930400"/>
            <a:ext cx="9195219" cy="3758582"/>
            <a:chOff x="-249" y="1255"/>
            <a:chExt cx="9195219" cy="3758582"/>
          </a:xfrm>
        </p:grpSpPr>
        <p:sp>
          <p:nvSpPr>
            <p:cNvPr id="224" name="Google Shape;224;g71f4caf9f4_0_6"/>
            <p:cNvSpPr/>
            <p:nvPr/>
          </p:nvSpPr>
          <p:spPr>
            <a:xfrm>
              <a:off x="-249" y="1560605"/>
              <a:ext cx="8596200" cy="949500"/>
            </a:xfrm>
            <a:prstGeom prst="roundRect">
              <a:avLst>
                <a:gd fmla="val 10000" name="adj"/>
              </a:avLst>
            </a:prstGeom>
            <a:solidFill>
              <a:srgbClr val="52A0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71f4caf9f4_0_6"/>
            <p:cNvSpPr/>
            <p:nvPr/>
          </p:nvSpPr>
          <p:spPr>
            <a:xfrm>
              <a:off x="617953" y="1255"/>
              <a:ext cx="7978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71f4caf9f4_0_6"/>
            <p:cNvSpPr txBox="1"/>
            <p:nvPr/>
          </p:nvSpPr>
          <p:spPr>
            <a:xfrm>
              <a:off x="1216470" y="1627761"/>
              <a:ext cx="7978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9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New Customer Targeting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 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Most profitable customer/product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71f4caf9f4_0_6"/>
            <p:cNvSpPr/>
            <p:nvPr/>
          </p:nvSpPr>
          <p:spPr>
            <a:xfrm>
              <a:off x="-249" y="14764"/>
              <a:ext cx="8596200" cy="949500"/>
            </a:xfrm>
            <a:prstGeom prst="roundRect">
              <a:avLst>
                <a:gd fmla="val 10000" name="adj"/>
              </a:avLst>
            </a:prstGeom>
            <a:solidFill>
              <a:srgbClr val="E4B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71f4caf9f4_0_6"/>
            <p:cNvSpPr/>
            <p:nvPr/>
          </p:nvSpPr>
          <p:spPr>
            <a:xfrm>
              <a:off x="617953" y="670035"/>
              <a:ext cx="7978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71f4caf9f4_0_6"/>
            <p:cNvSpPr txBox="1"/>
            <p:nvPr/>
          </p:nvSpPr>
          <p:spPr>
            <a:xfrm>
              <a:off x="1216470" y="110212"/>
              <a:ext cx="7978500" cy="9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6600" lIns="56600" spcFirstLastPara="1" rIns="56600" wrap="square" tIns="566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b="1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Customer Segmentation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       </a:t>
              </a:r>
              <a:r>
                <a:rPr b="0" i="0" lang="en-US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Customer demographics, most used products, ideal customer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Trebuchet M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71f4caf9f4_0_6"/>
            <p:cNvSpPr/>
            <p:nvPr/>
          </p:nvSpPr>
          <p:spPr>
            <a:xfrm>
              <a:off x="161844" y="2796757"/>
              <a:ext cx="294300" cy="294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71f4caf9f4_0_6"/>
            <p:cNvSpPr/>
            <p:nvPr/>
          </p:nvSpPr>
          <p:spPr>
            <a:xfrm>
              <a:off x="617953" y="2676376"/>
              <a:ext cx="79785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71f4caf9f4_0_6"/>
            <p:cNvSpPr/>
            <p:nvPr/>
          </p:nvSpPr>
          <p:spPr>
            <a:xfrm>
              <a:off x="161844" y="3465537"/>
              <a:ext cx="294300" cy="294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arget Audience" id="233" name="Google Shape;233;g71f4caf9f4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405" y="194560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ter" id="234" name="Google Shape;234;g71f4caf9f4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414" y="353851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"/>
          <p:cNvSpPr txBox="1"/>
          <p:nvPr>
            <p:ph type="title"/>
          </p:nvPr>
        </p:nvSpPr>
        <p:spPr>
          <a:xfrm>
            <a:off x="677325" y="609600"/>
            <a:ext cx="8596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Dataset Collection Method</a:t>
            </a:r>
            <a:endParaRPr/>
          </a:p>
        </p:txBody>
      </p:sp>
      <p:sp>
        <p:nvSpPr>
          <p:cNvPr id="240" name="Google Shape;240;p7"/>
          <p:cNvSpPr txBox="1"/>
          <p:nvPr>
            <p:ph idx="1" type="body"/>
          </p:nvPr>
        </p:nvSpPr>
        <p:spPr>
          <a:xfrm>
            <a:off x="677334" y="1577513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1458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/>
              <a:t>Data sourced from 3 main locations:</a:t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Service Assistant (CRM software)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AutoNum type="alphaLcPeriod"/>
            </a:pPr>
            <a:r>
              <a:rPr lang="en-US"/>
              <a:t>Company Data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Census.gov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AutoNum type="alphaLcPeriod"/>
            </a:pPr>
            <a:r>
              <a:rPr lang="en-US"/>
              <a:t>demographics, finance, employment, industry by zip code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AutoNum type="arabicPeriod"/>
            </a:pPr>
            <a:r>
              <a:rPr lang="en-US"/>
              <a:t>Customer Survey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AutoNum type="alphaLcPeriod"/>
            </a:pPr>
            <a:r>
              <a:rPr lang="en-US"/>
              <a:t>general customer demographics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AutoNum type="alphaLcPeriod"/>
            </a:pPr>
            <a:r>
              <a:rPr lang="en-US"/>
              <a:t>NPS measurement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2020-02-02T16:36:21Z</dcterms:created>
  <dc:creator>TANYA MENDES</dc:creator>
</cp:coreProperties>
</file>